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49" r:id="rId2"/>
  </p:sldMasterIdLst>
  <p:notesMasterIdLst>
    <p:notesMasterId r:id="rId18"/>
  </p:notesMasterIdLst>
  <p:sldIdLst>
    <p:sldId id="265" r:id="rId3"/>
    <p:sldId id="272" r:id="rId4"/>
    <p:sldId id="273" r:id="rId5"/>
    <p:sldId id="274" r:id="rId6"/>
    <p:sldId id="275" r:id="rId7"/>
    <p:sldId id="258" r:id="rId8"/>
    <p:sldId id="261" r:id="rId9"/>
    <p:sldId id="263" r:id="rId10"/>
    <p:sldId id="276" r:id="rId11"/>
    <p:sldId id="277" r:id="rId12"/>
    <p:sldId id="266" r:id="rId13"/>
    <p:sldId id="267" r:id="rId14"/>
    <p:sldId id="271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6"/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0D484-4C76-4E13-A223-C7021366C252}" v="1" dt="2023-10-12T20:52:53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13" autoAdjust="0"/>
  </p:normalViewPr>
  <p:slideViewPr>
    <p:cSldViewPr snapToGrid="0">
      <p:cViewPr varScale="1">
        <p:scale>
          <a:sx n="106" d="100"/>
          <a:sy n="106" d="100"/>
        </p:scale>
        <p:origin x="19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D7D8D-0054-4302-A3A9-E950762F2031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72376-C215-4647-8EC8-94006F50A2F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126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72376-C215-4647-8EC8-94006F50A2F1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3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EB7FE-390F-4C56-8982-9ADAB4C7E57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075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72376-C215-4647-8EC8-94006F50A2F1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781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72376-C215-4647-8EC8-94006F50A2F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5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72376-C215-4647-8EC8-94006F50A2F1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562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72376-C215-4647-8EC8-94006F50A2F1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20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5A6B-10C3-7E02-C287-35F6CD70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9B82-B44B-0DCE-7649-8F6BCE5F9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B5943-A986-7A92-1895-134FDF99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995BD-915C-3BC7-5D65-9D12DE54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C247E-7019-3121-EADD-BB9AEDF6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101C-6794-0E33-5D98-0A4D5C47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7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41CB-3A75-AC6D-DEFA-C79FDB82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820C-F650-F068-1405-68E8A0BEB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03CC5-909B-92BB-4553-FE60C56F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B84B2-516C-927F-5539-44A0B04FC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C245E-E87C-F244-0678-1AD401B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3E3CE-B2FA-FED3-4BB8-BBDA5FCA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55250-00B9-9D0F-C62A-3B6DB052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F377D-F22D-2547-0265-DE9F68E3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6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4EFE-9E7B-E7EF-A756-670262F6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B628-FD7F-C886-A9CA-E62D5DFA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84F46-8A75-961B-E907-4CE8F2EA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9D8FA-725D-0B00-958F-9195AF5B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846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BD1D3-55E7-1C01-0E91-E14F8D77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554AE-FF0F-9F03-F05C-92246950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845EA-1FA5-8081-A0C9-93E1450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65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22EA-0F70-C393-02D7-3407AAA5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E3DD-CC13-564F-2D68-91AD0676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F404E-B903-FF88-71A1-2017ECD6B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8850E-8FD8-0174-4486-B416F1C9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C0C54-0829-A977-6CC6-8EC1F693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67A0F-ED43-41C1-85C0-938BF8E6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70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02E0-E105-F726-B50D-7F9FC3CC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745C1-E514-6100-25FD-BA7DB9B6E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ACA3B-2F73-EDC3-6C5D-10F82FD0A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2F938-3B8D-8EAA-4CA6-53C556CD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C6125-03D6-7EE5-68E8-ABB42CE7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ED07-02D0-2486-40D9-0703CB4D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37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7E7A-3500-F416-B6C2-53CD4E4B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AA2CE-61D2-1D8E-A752-3DCE58A83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DB3-73E8-F179-38B6-BA7C80DA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BC4C-BFA5-A950-AD62-BB4028F8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7CBF6-957D-A004-FD23-1184C6A9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9780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279F7-2C07-B0BE-7578-FCDD153D4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68ACA-33A8-8D3F-1BC0-A0B0A8F09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CA826-7E68-83DA-991E-D623F57D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BF831-5B1A-528E-56E6-F91E50C1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5CD56-2DF8-D716-CBF7-9B22DBF1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985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98895" cy="46011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362-8D1D-130E-BB58-84C7138A7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863DA-875D-5B6B-6BA1-30B991A23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1F660-58FE-01A2-A636-4598C326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9009-D47C-91D2-C602-6195DCFA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E2FE0-BF0A-61AB-6C37-A65CFFD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3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6717-8D65-EFCB-E85D-B0530362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6E5B-6623-7FB6-C5C1-943B59E5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D8803-7982-6092-681F-DF344878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DD5A0-0A73-37AA-41BA-E580AC6D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335D2-FE47-4E2C-FB7E-65152925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276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26FA-AFDE-6F08-1E0D-A4D67C53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FD7B2-BD2B-12D7-9489-EE9EFA53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F7BAD-C8BD-2199-F9C7-55AE201E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D112-632F-7BB4-06F0-240A254C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1F92F-842A-6D1C-8106-F83B631E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4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62446" cy="53309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1932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5365" y="864108"/>
            <a:ext cx="8369103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094BE82E-A165-D222-594B-4275B4F47023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PT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4" r:id="rId3"/>
    <p:sldLayoutId id="2147483845" r:id="rId4"/>
    <p:sldLayoutId id="2147483846" r:id="rId5"/>
    <p:sldLayoutId id="214748384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D8C84-E59D-6DBE-F8CF-9E5DC78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3344-99DA-8CB8-A6C4-C6DE0097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FA3E8-7A39-DD90-C39B-17DF0C677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FA2B-522D-4EE4-B474-61ACFC35ED3D}" type="datetimeFigureOut">
              <a:rPr lang="pt-PT" smtClean="0"/>
              <a:t>17/10/2023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11F5-659A-1A0F-C932-FC5087782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314B-3831-C66E-D4FB-110E285CC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31B2-52F0-4F0F-92AD-6611E65C0CC6}" type="slidenum">
              <a:rPr lang="pt-PT" smtClean="0"/>
              <a:t>‹#›</a:t>
            </a:fld>
            <a:endParaRPr lang="pt-PT"/>
          </a:p>
        </p:txBody>
      </p:sp>
      <p:sp>
        <p:nvSpPr>
          <p:cNvPr id="7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0F89D2F3-D7E6-D3B8-BEB4-6B913BF6FE17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PT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322719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117CB-A835-1D8B-DB3C-FD7C7840481F}"/>
              </a:ext>
            </a:extLst>
          </p:cNvPr>
          <p:cNvSpPr txBox="1"/>
          <p:nvPr/>
        </p:nvSpPr>
        <p:spPr>
          <a:xfrm>
            <a:off x="409575" y="989923"/>
            <a:ext cx="4023360" cy="287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 of constructing research questions: gap-spotting or problematization?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76305-06ED-4C80-B6FB-5F741842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3" t="23372" r="25559" b="24494"/>
          <a:stretch/>
        </p:blipFill>
        <p:spPr>
          <a:xfrm>
            <a:off x="5200650" y="1147676"/>
            <a:ext cx="6724650" cy="2828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753606-5622-5095-D774-3E8CB95860B0}"/>
              </a:ext>
            </a:extLst>
          </p:cNvPr>
          <p:cNvSpPr txBox="1"/>
          <p:nvPr/>
        </p:nvSpPr>
        <p:spPr>
          <a:xfrm>
            <a:off x="477981" y="5569574"/>
            <a:ext cx="4023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Sandberg, J., &amp; Alvesson, M. (2011). Ways of constructing research questions: gap-spotting or problematization?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(1), 23-44.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https://doi.org/10.1177/1350508410372151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D1D2E-6718-AD54-DB9F-5E618E9427F1}"/>
              </a:ext>
            </a:extLst>
          </p:cNvPr>
          <p:cNvSpPr txBox="1"/>
          <p:nvPr/>
        </p:nvSpPr>
        <p:spPr>
          <a:xfrm>
            <a:off x="409575" y="5304154"/>
            <a:ext cx="73929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B2E34"/>
                </a:solidFill>
                <a:effectLst/>
                <a:uLnTx/>
                <a:uFillTx/>
                <a:latin typeface="GillSans-Bold"/>
                <a:ea typeface="Calibri" panose="020F0502020204030204" pitchFamily="34" charset="0"/>
                <a:cs typeface="Times New Roman" panose="02020603050405020304" pitchFamily="18" charset="0"/>
              </a:rPr>
              <a:t>Artigo: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BCF54-B46B-17C3-FCCA-AB244D14ABE7}"/>
              </a:ext>
            </a:extLst>
          </p:cNvPr>
          <p:cNvSpPr txBox="1"/>
          <p:nvPr/>
        </p:nvSpPr>
        <p:spPr>
          <a:xfrm>
            <a:off x="5306377" y="4565208"/>
            <a:ext cx="403426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pt-PT" sz="1600" b="1" dirty="0">
                <a:solidFill>
                  <a:prstClr val="black"/>
                </a:solidFill>
              </a:rPr>
              <a:t>Jorge Gouveia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Vasco Lobo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Doutoramento em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Metodologia da Investigação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prstClr val="black"/>
                </a:solidFill>
                <a:latin typeface="Calibri" panose="020F0502020204030204"/>
              </a:rPr>
              <a:t>Professora Doutora Carla Curado</a:t>
            </a: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black"/>
                </a:solidFill>
                <a:latin typeface="Calibri" panose="020F0502020204030204"/>
              </a:rPr>
              <a:t>04 de Outubro de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A50DBD-02C2-1C05-05F3-EE5E0D1284E0}"/>
              </a:ext>
            </a:extLst>
          </p:cNvPr>
          <p:cNvSpPr txBox="1"/>
          <p:nvPr/>
        </p:nvSpPr>
        <p:spPr>
          <a:xfrm>
            <a:off x="409575" y="4602166"/>
            <a:ext cx="346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Apresentação e análise crítica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353C85-FBEE-B849-2C35-FCBCE4D2DF32}"/>
              </a:ext>
            </a:extLst>
          </p:cNvPr>
          <p:cNvSpPr/>
          <p:nvPr/>
        </p:nvSpPr>
        <p:spPr>
          <a:xfrm>
            <a:off x="132985" y="403594"/>
            <a:ext cx="1609725" cy="43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E8424-4BE4-EF82-5565-87967445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51" y="5262464"/>
            <a:ext cx="2808749" cy="14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7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F179-F147-DBC4-9B1A-4325D247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FBA-A81B-D440-69FD-D2F3FF4D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69" y="974142"/>
            <a:ext cx="8959844" cy="24879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b="1" dirty="0"/>
              <a:t>Análise crítica</a:t>
            </a:r>
          </a:p>
          <a:p>
            <a:pPr marL="502920" lvl="1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1900" dirty="0"/>
              <a:t>O próprio estudo de </a:t>
            </a:r>
            <a:r>
              <a:rPr lang="pt-PT" sz="1900" dirty="0" err="1"/>
              <a:t>Sandberg</a:t>
            </a:r>
            <a:r>
              <a:rPr lang="pt-PT" sz="1900" dirty="0"/>
              <a:t> &amp; </a:t>
            </a:r>
            <a:r>
              <a:rPr lang="pt-PT" sz="1900" dirty="0" err="1"/>
              <a:t>Alvesson</a:t>
            </a:r>
            <a:r>
              <a:rPr lang="pt-PT" sz="1900" dirty="0"/>
              <a:t> (2011) utiliza em grande medida </a:t>
            </a:r>
            <a:r>
              <a:rPr lang="pt-PT" sz="1900" i="1" dirty="0"/>
              <a:t>Gap-</a:t>
            </a:r>
            <a:r>
              <a:rPr lang="pt-PT" sz="1900" i="1" dirty="0" err="1"/>
              <a:t>spotting</a:t>
            </a:r>
            <a:r>
              <a:rPr lang="pt-PT" sz="1900" i="1" dirty="0"/>
              <a:t> </a:t>
            </a:r>
            <a:r>
              <a:rPr lang="pt-PT" sz="1900" dirty="0"/>
              <a:t>na forma como se suporta na investigação de Locke &amp; Golden-</a:t>
            </a:r>
            <a:r>
              <a:rPr lang="pt-PT" sz="1900" dirty="0" err="1"/>
              <a:t>Biddle</a:t>
            </a:r>
            <a:r>
              <a:rPr lang="pt-PT" sz="1900" dirty="0"/>
              <a:t> (1997). </a:t>
            </a:r>
          </a:p>
          <a:p>
            <a:pPr marL="502920" lvl="1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1900" i="1" dirty="0"/>
              <a:t>Gap-</a:t>
            </a:r>
            <a:r>
              <a:rPr lang="pt-PT" sz="1900" i="1" dirty="0" err="1"/>
              <a:t>spotting</a:t>
            </a:r>
            <a:r>
              <a:rPr lang="pt-PT" sz="1900" dirty="0"/>
              <a:t> e </a:t>
            </a:r>
            <a:r>
              <a:rPr lang="pt-PT" sz="1900" i="1" dirty="0" err="1"/>
              <a:t>Problematization</a:t>
            </a:r>
            <a:r>
              <a:rPr lang="pt-PT" sz="1900" i="1" dirty="0"/>
              <a:t> </a:t>
            </a:r>
            <a:r>
              <a:rPr lang="pt-PT" sz="1900" dirty="0"/>
              <a:t>não são mutuamente exclusivas e ambas variam de complexidade e alcance ou escopo.</a:t>
            </a:r>
          </a:p>
          <a:p>
            <a:pPr marL="502920" lvl="1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1900" dirty="0"/>
              <a:t>O artigo é um alerta importante para todos os investigadores.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</a:pPr>
            <a:endParaRPr lang="pt-PT" b="1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89A64-7F04-85A2-D726-5371E07A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10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0AE4F-4950-29F4-9183-F763E440AEB6}"/>
              </a:ext>
            </a:extLst>
          </p:cNvPr>
          <p:cNvSpPr txBox="1"/>
          <p:nvPr/>
        </p:nvSpPr>
        <p:spPr>
          <a:xfrm>
            <a:off x="2751869" y="3546772"/>
            <a:ext cx="7320462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Take-aways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nossa investigação?</a:t>
            </a:r>
          </a:p>
          <a:p>
            <a:pPr lvl="1">
              <a:spcBef>
                <a:spcPts val="600"/>
              </a:spcBef>
              <a:buClr>
                <a:srgbClr val="FF0000"/>
              </a:buClr>
            </a:pPr>
            <a:r>
              <a:rPr lang="pt-PT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necessária uma cultura de “pensamento crítico” na abordagem à revisão bibliográfica.</a:t>
            </a:r>
          </a:p>
          <a:p>
            <a:pPr lvl="1" algn="just">
              <a:spcBef>
                <a:spcPts val="600"/>
              </a:spcBef>
              <a:buClr>
                <a:srgbClr val="FF0000"/>
              </a:buClr>
            </a:pPr>
            <a:r>
              <a:rPr lang="pt-PT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importante investir no processo de criação de perguntas de investigação; Falhar neste ponto vai ter consequências na qualidade e relevância dos resultados.</a:t>
            </a:r>
          </a:p>
          <a:p>
            <a:pPr lvl="1" algn="just">
              <a:spcBef>
                <a:spcPts val="600"/>
              </a:spcBef>
              <a:buClr>
                <a:srgbClr val="FF0000"/>
              </a:buClr>
            </a:pPr>
            <a:r>
              <a:rPr lang="pt-PT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 uma vasta literatura que nos pode apoiar neste processo.</a:t>
            </a:r>
          </a:p>
        </p:txBody>
      </p:sp>
      <p:pic>
        <p:nvPicPr>
          <p:cNvPr id="1028" name="Picture 4" descr="Constructing Research Questions">
            <a:extLst>
              <a:ext uri="{FF2B5EF4-FFF2-40B4-BE49-F238E27FC236}">
                <a16:creationId xmlns:a16="http://schemas.microsoft.com/office/drawing/2014/main" id="{27EF028D-9B67-DCF5-7A32-9C49EF83B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555">
            <a:off x="10404388" y="4854263"/>
            <a:ext cx="1077113" cy="14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54236C-A834-F8E3-0304-62C17BC1B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2469">
            <a:off x="10443059" y="3056668"/>
            <a:ext cx="1009352" cy="1461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84E75-5EDF-853D-47A1-972672A1E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72">
            <a:off x="10426741" y="3879020"/>
            <a:ext cx="1071009" cy="14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05DEF5-8383-BDEB-2A1C-75C140D6A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Appendix</a:t>
            </a:r>
            <a:endParaRPr lang="pt-P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DACF60-B4FC-3029-0EA1-A7941F481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Detalhes do artigo e autores</a:t>
            </a:r>
          </a:p>
          <a:p>
            <a:r>
              <a:rPr lang="pt-PT" dirty="0"/>
              <a:t>Bibliografia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646C21-A919-4A4D-3B66-3DD16F5B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11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6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9AA0-8583-8EE8-0D1C-59D36E67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8703"/>
            <a:ext cx="2371726" cy="2269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Autores</a:t>
            </a:r>
          </a:p>
        </p:txBody>
      </p:sp>
      <p:pic>
        <p:nvPicPr>
          <p:cNvPr id="1026" name="Picture 2" descr="Jörgen Sandberg">
            <a:extLst>
              <a:ext uri="{FF2B5EF4-FFF2-40B4-BE49-F238E27FC236}">
                <a16:creationId xmlns:a16="http://schemas.microsoft.com/office/drawing/2014/main" id="{6EC8038A-8882-A83C-4E36-7E744EB3F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"/>
          <a:stretch/>
        </p:blipFill>
        <p:spPr bwMode="auto">
          <a:xfrm>
            <a:off x="1057591" y="3390722"/>
            <a:ext cx="926026" cy="10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EDDC72-59FA-C996-FDD4-C1F6DB47604D}"/>
              </a:ext>
            </a:extLst>
          </p:cNvPr>
          <p:cNvSpPr txBox="1"/>
          <p:nvPr/>
        </p:nvSpPr>
        <p:spPr>
          <a:xfrm>
            <a:off x="900693" y="4342686"/>
            <a:ext cx="1400175" cy="29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dirty="0" err="1">
                <a:solidFill>
                  <a:srgbClr val="2B2E34"/>
                </a:solidFill>
                <a:effectLst/>
                <a:latin typeface="GillSans-Bold"/>
                <a:ea typeface="Calibri" panose="020F0502020204030204" pitchFamily="34" charset="0"/>
                <a:cs typeface="GillSans-Bold"/>
              </a:rPr>
              <a:t>Jörgen</a:t>
            </a:r>
            <a:r>
              <a:rPr lang="en-GB" sz="1300" b="1" dirty="0">
                <a:solidFill>
                  <a:srgbClr val="2B2E34"/>
                </a:solidFill>
                <a:effectLst/>
                <a:latin typeface="GillSans-Bold"/>
                <a:ea typeface="Calibri" panose="020F0502020204030204" pitchFamily="34" charset="0"/>
                <a:cs typeface="GillSans-Bold"/>
              </a:rPr>
              <a:t> Sandberg</a:t>
            </a:r>
            <a:endParaRPr lang="pt-PT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8793B-85B7-CB0F-CD61-F9F8F9826C40}"/>
              </a:ext>
            </a:extLst>
          </p:cNvPr>
          <p:cNvSpPr txBox="1"/>
          <p:nvPr/>
        </p:nvSpPr>
        <p:spPr>
          <a:xfrm>
            <a:off x="2744733" y="3706768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Mais de 100 artigos publicados em revistas científicas, conferências e livros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Mais de 16 mil citações dos seus artigos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Especialista em metodologia de investigação, métodos qualitativos de investigação e filosofia da ciência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Professor na Universidade de Queensland, Austrália</a:t>
            </a:r>
          </a:p>
          <a:p>
            <a:pPr>
              <a:buClr>
                <a:srgbClr val="FF0000"/>
              </a:buClr>
            </a:pPr>
            <a:endParaRPr lang="pt-PT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0E3A-CA8B-67B9-0B11-E3F6D0DC8D81}"/>
              </a:ext>
            </a:extLst>
          </p:cNvPr>
          <p:cNvSpPr txBox="1"/>
          <p:nvPr/>
        </p:nvSpPr>
        <p:spPr>
          <a:xfrm>
            <a:off x="2744733" y="495594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Centenas de artigos publicados em revistas científicas, conferências e livros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Mais de 111 mil citações dos seus artigos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Especialista em liderança e estudos organizacionais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500" dirty="0"/>
              <a:t>Professor na Universidade de </a:t>
            </a:r>
            <a:r>
              <a:rPr lang="pt-PT" sz="1500" dirty="0" err="1"/>
              <a:t>Lund</a:t>
            </a:r>
            <a:r>
              <a:rPr lang="pt-PT" sz="1500" dirty="0"/>
              <a:t>, Suécia</a:t>
            </a:r>
          </a:p>
        </p:txBody>
      </p:sp>
      <p:pic>
        <p:nvPicPr>
          <p:cNvPr id="1028" name="Picture 4" descr="Mats Alvesson">
            <a:extLst>
              <a:ext uri="{FF2B5EF4-FFF2-40B4-BE49-F238E27FC236}">
                <a16:creationId xmlns:a16="http://schemas.microsoft.com/office/drawing/2014/main" id="{64A46E9E-4ACB-B40C-2EDF-8866A57E6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00" r="-8529" b="16666"/>
          <a:stretch/>
        </p:blipFill>
        <p:spPr bwMode="auto">
          <a:xfrm>
            <a:off x="1057591" y="4748033"/>
            <a:ext cx="1001237" cy="10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6E845E-B80E-2AC4-8295-74B6CB9182C4}"/>
              </a:ext>
            </a:extLst>
          </p:cNvPr>
          <p:cNvSpPr txBox="1"/>
          <p:nvPr/>
        </p:nvSpPr>
        <p:spPr>
          <a:xfrm>
            <a:off x="915271" y="5679214"/>
            <a:ext cx="1285876" cy="2968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07000"/>
              </a:lnSpc>
              <a:spcAft>
                <a:spcPts val="800"/>
              </a:spcAft>
              <a:defRPr sz="1400" b="1">
                <a:solidFill>
                  <a:srgbClr val="2B2E34"/>
                </a:solidFill>
                <a:effectLst/>
                <a:latin typeface="GillSans-Bold"/>
                <a:ea typeface="Calibri" panose="020F0502020204030204" pitchFamily="34" charset="0"/>
                <a:cs typeface="GillSans-Bold"/>
              </a:defRPr>
            </a:lvl1pPr>
          </a:lstStyle>
          <a:p>
            <a:r>
              <a:rPr lang="en-GB" sz="1300" dirty="0"/>
              <a:t>Mats Alvesson</a:t>
            </a:r>
            <a:endParaRPr lang="pt-PT" sz="1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D0FDCC-8B14-76E6-AC02-136F58F84CE8}"/>
              </a:ext>
            </a:extLst>
          </p:cNvPr>
          <p:cNvSpPr txBox="1"/>
          <p:nvPr/>
        </p:nvSpPr>
        <p:spPr>
          <a:xfrm>
            <a:off x="2915728" y="770978"/>
            <a:ext cx="8495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Ways of constructing research questions: gap-spotting or problematization?</a:t>
            </a:r>
            <a:endParaRPr lang="pt-PT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F9242DD-4F76-2FD6-BB5F-4F9CA90CB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10" y="1347779"/>
            <a:ext cx="935597" cy="12826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5535D15-530A-CE4E-8A8A-14A89E764497}"/>
              </a:ext>
            </a:extLst>
          </p:cNvPr>
          <p:cNvSpPr txBox="1">
            <a:spLocks/>
          </p:cNvSpPr>
          <p:nvPr/>
        </p:nvSpPr>
        <p:spPr>
          <a:xfrm>
            <a:off x="0" y="986921"/>
            <a:ext cx="2371726" cy="22692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bg1"/>
                </a:solidFill>
              </a:rPr>
              <a:t>Revista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EBE1C1-FE1C-CE1D-3980-9C734FC889F8}"/>
              </a:ext>
            </a:extLst>
          </p:cNvPr>
          <p:cNvSpPr txBox="1"/>
          <p:nvPr/>
        </p:nvSpPr>
        <p:spPr>
          <a:xfrm>
            <a:off x="2744733" y="1857428"/>
            <a:ext cx="902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600" dirty="0"/>
              <a:t>Publicado em Abril/2011 no jornal “</a:t>
            </a:r>
            <a:r>
              <a:rPr lang="pt-PT" sz="1600" dirty="0" err="1"/>
              <a:t>Organization</a:t>
            </a:r>
            <a:r>
              <a:rPr lang="pt-PT" sz="1600" dirty="0"/>
              <a:t>”, publicação de referência na área dos estudos organizacionais.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PT" sz="1600" dirty="0"/>
              <a:t>Citado por mais de 1000 artigos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57C2CBD-AAC5-ADA6-9D8D-BD2962C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12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42EF-E52C-A60A-7AB1-88DC00ED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4827" y="2260043"/>
            <a:ext cx="3175381" cy="2312894"/>
          </a:xfrm>
        </p:spPr>
        <p:txBody>
          <a:bodyPr/>
          <a:lstStyle/>
          <a:p>
            <a:pPr algn="ctr"/>
            <a:r>
              <a:rPr lang="pt-PT" dirty="0"/>
              <a:t>Tipos   de</a:t>
            </a:r>
            <a:r>
              <a:rPr lang="pt-PT" i="1" dirty="0"/>
              <a:t> </a:t>
            </a:r>
            <a:br>
              <a:rPr lang="pt-PT" i="1" dirty="0"/>
            </a:br>
            <a:r>
              <a:rPr lang="pt-PT" i="1" dirty="0"/>
              <a:t>Gap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3055-0813-CB92-5FF1-087D52C4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125" y="864108"/>
            <a:ext cx="8891082" cy="51206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pt-PT" b="1" dirty="0"/>
              <a:t>Tipos de </a:t>
            </a:r>
            <a:r>
              <a:rPr lang="pt-PT" b="1" i="1" dirty="0"/>
              <a:t>Gap-</a:t>
            </a:r>
            <a:r>
              <a:rPr lang="pt-PT" b="1" i="1" dirty="0" err="1"/>
              <a:t>spotting</a:t>
            </a:r>
            <a:r>
              <a:rPr lang="pt-PT" b="1" i="1" dirty="0"/>
              <a:t>:</a:t>
            </a:r>
          </a:p>
          <a:p>
            <a:pPr lvl="1">
              <a:buClr>
                <a:srgbClr val="FF0000"/>
              </a:buClr>
            </a:pPr>
            <a:endParaRPr lang="pt-PT" sz="2000" i="1" u="sng" dirty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pt-PT" sz="2000" i="1" u="sng" dirty="0"/>
              <a:t>Confusion spotting</a:t>
            </a:r>
            <a:r>
              <a:rPr lang="pt-PT" sz="2000" i="1" dirty="0"/>
              <a:t>… </a:t>
            </a:r>
            <a:r>
              <a:rPr lang="pt-PT" sz="2000" dirty="0"/>
              <a:t>procura de confusões ou explicações concorrentes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pt-PT" sz="2000" i="1" u="sng" dirty="0"/>
              <a:t>Neglect spotting</a:t>
            </a:r>
            <a:r>
              <a:rPr lang="pt-PT" sz="2000" i="1" dirty="0"/>
              <a:t>… </a:t>
            </a:r>
            <a:r>
              <a:rPr lang="pt-PT" sz="2000" dirty="0"/>
              <a:t>busca de algo negligenciado/omisso e falta de apoio empírico  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pt-PT" sz="2000" i="1" u="sng" dirty="0"/>
              <a:t>Application spotting</a:t>
            </a:r>
            <a:r>
              <a:rPr lang="pt-PT" sz="2000" i="1" dirty="0"/>
              <a:t>… </a:t>
            </a:r>
            <a:r>
              <a:rPr lang="pt-PT" sz="2000" dirty="0"/>
              <a:t>identificação de falta de fundamento teórico ou algo que necessita de complemento ou ser mais extenso e concreto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pt-PT" sz="2000" i="1" u="sng" dirty="0" err="1"/>
              <a:t>Combination</a:t>
            </a:r>
            <a:r>
              <a:rPr lang="pt-PT" sz="2000" dirty="0"/>
              <a:t>… mistura de modos diferentes, que é algo comum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D352DD-CA3F-342F-63DF-CD3FC2F4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13</a:t>
            </a:fld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ind the Gap Logo PNG Vector (SVG) Free Download">
            <a:extLst>
              <a:ext uri="{FF2B5EF4-FFF2-40B4-BE49-F238E27FC236}">
                <a16:creationId xmlns:a16="http://schemas.microsoft.com/office/drawing/2014/main" id="{57A980DD-6622-E476-C95C-7D7FC6FF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35" y="553114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1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9818B-F644-20DE-C9E5-7E971D4E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64" y="864108"/>
            <a:ext cx="8366985" cy="512064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b="0" i="0" dirty="0">
                <a:solidFill>
                  <a:schemeClr val="tx1"/>
                </a:solidFill>
                <a:effectLst/>
              </a:rPr>
              <a:t>Alvesson, M., &amp; Sandberg, J. (2013). </a:t>
            </a:r>
            <a:r>
              <a:rPr lang="en-US" sz="1400" b="0" i="1" dirty="0">
                <a:solidFill>
                  <a:schemeClr val="tx1"/>
                </a:solidFill>
                <a:effectLst/>
              </a:rPr>
              <a:t>Constructing research questions: Doing interesting research</a:t>
            </a:r>
            <a:r>
              <a:rPr lang="en-US" sz="1400" b="0" i="0" dirty="0">
                <a:solidFill>
                  <a:schemeClr val="tx1"/>
                </a:solidFill>
                <a:effectLst/>
              </a:rPr>
              <a:t>. Sage.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</a:rPr>
              <a:t>Alvesson, M., &amp; Sandberg, J. (2011). Generating research questions through problematization. Academy of management review, 36(2), 247-271.</a:t>
            </a:r>
            <a:endParaRPr lang="pt-PT" sz="14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</a:rPr>
              <a:t>Bourdieu, P. (2004). Science of Science and </a:t>
            </a:r>
            <a:r>
              <a:rPr lang="en-US" sz="1400" dirty="0" err="1">
                <a:solidFill>
                  <a:schemeClr val="tx1"/>
                </a:solidFill>
              </a:rPr>
              <a:t>Reflexity</a:t>
            </a:r>
            <a:r>
              <a:rPr lang="en-US" sz="1400" dirty="0">
                <a:solidFill>
                  <a:schemeClr val="tx1"/>
                </a:solidFill>
              </a:rPr>
              <a:t>. Chicago, IL: University of Chicago Press.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</a:rPr>
              <a:t>Locke, K., &amp; Golden-Biddle, K. (1997). Constructing opportunities for contribution: Structuring intertextual coherence and “problematizing” in organizational studies. Academy of Management journal, 40(5), 1023-1062.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i="0" dirty="0">
                <a:solidFill>
                  <a:schemeClr val="tx1"/>
                </a:solidFill>
                <a:effectLst/>
              </a:rPr>
              <a:t>Ratan, S. K., Anand, T., &amp; Ratan, J. (2019). Formulation of research question–Stepwise approach. </a:t>
            </a:r>
            <a:r>
              <a:rPr lang="en-US" sz="1400" i="1" dirty="0">
                <a:solidFill>
                  <a:schemeClr val="tx1"/>
                </a:solidFill>
                <a:effectLst/>
              </a:rPr>
              <a:t>Journal of Indian Association of Pediatric Surgeons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, </a:t>
            </a:r>
            <a:r>
              <a:rPr lang="en-US" sz="1400" i="1" dirty="0">
                <a:solidFill>
                  <a:schemeClr val="tx1"/>
                </a:solidFill>
                <a:effectLst/>
              </a:rPr>
              <a:t>24</a:t>
            </a:r>
            <a:r>
              <a:rPr lang="en-US" sz="1400" i="0" dirty="0">
                <a:solidFill>
                  <a:schemeClr val="tx1"/>
                </a:solidFill>
                <a:effectLst/>
              </a:rPr>
              <a:t>(1), 15.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endParaRPr lang="en-US" sz="14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sz="1400" dirty="0">
                <a:solidFill>
                  <a:schemeClr val="tx1"/>
                </a:solidFill>
              </a:rPr>
              <a:t>Sandberg, J., &amp; Alvesson, M. (2011). Ways of constructing research questions: gap-spotting or problematization?. Organization, 18(1), 23-44.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5A4558-1F89-CE39-D1E8-CEEF9F54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Bibliografia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AE2F11-C825-B6CE-C608-617EBF8C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14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4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DD05-D61E-3D95-24E0-B2A7542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Obrigado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8D81C-0C9D-A787-E2A0-0BDFB740D1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34734" y="3095666"/>
            <a:ext cx="836930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buNone/>
              <a:defRPr/>
            </a:pPr>
            <a:r>
              <a:rPr lang="pt-PT" sz="1800" dirty="0">
                <a:solidFill>
                  <a:prstClr val="black"/>
                </a:solidFill>
              </a:rPr>
              <a:t>Jorge Gouveia - jorge.gouveia@phd.iseg.ulisboa.pt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Vasco Lobo – i61173@phd.iseg.ulisboa.pt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Doutoramento em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 Metodologia da Investigação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800" dirty="0">
                <a:solidFill>
                  <a:prstClr val="black"/>
                </a:solidFill>
                <a:latin typeface="Calibri" panose="020F0502020204030204"/>
              </a:rPr>
              <a:t>04 de Outubro de 2023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DCDA40-5EB4-2D0C-CB39-5DCAFE8C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15</a:t>
            </a:fld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93749-BF87-6A0F-C98B-A65FC3E6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83" y="3424428"/>
            <a:ext cx="2808749" cy="14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F179-F147-DBC4-9B1A-4325D247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Sumário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FBA-A81B-D440-69FD-D2F3FF4D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040" y="690115"/>
            <a:ext cx="8728935" cy="5626944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pt-PT" sz="1800" b="1" dirty="0"/>
              <a:t>Título </a:t>
            </a:r>
            <a:r>
              <a:rPr lang="pt-PT" sz="1800" dirty="0"/>
              <a:t>- 	</a:t>
            </a:r>
            <a:r>
              <a:rPr lang="pt-PT" sz="1800" dirty="0" err="1"/>
              <a:t>Ways</a:t>
            </a:r>
            <a:r>
              <a:rPr lang="pt-PT" sz="1800" dirty="0"/>
              <a:t>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constructing</a:t>
            </a:r>
            <a:r>
              <a:rPr lang="pt-PT" sz="1800" dirty="0"/>
              <a:t> research </a:t>
            </a:r>
            <a:r>
              <a:rPr lang="pt-PT" sz="1800" dirty="0" err="1"/>
              <a:t>question</a:t>
            </a:r>
            <a:r>
              <a:rPr lang="pt-PT" sz="1800" dirty="0"/>
              <a:t>: 				gap-</a:t>
            </a:r>
            <a:r>
              <a:rPr lang="pt-PT" sz="1800" dirty="0" err="1"/>
              <a:t>spotting</a:t>
            </a:r>
            <a:r>
              <a:rPr lang="pt-PT" sz="1800" dirty="0"/>
              <a:t> </a:t>
            </a:r>
            <a:r>
              <a:rPr lang="pt-PT" sz="1800" dirty="0" err="1"/>
              <a:t>or</a:t>
            </a:r>
            <a:r>
              <a:rPr lang="pt-PT" sz="1800" dirty="0"/>
              <a:t> </a:t>
            </a:r>
            <a:r>
              <a:rPr lang="pt-PT" sz="1800" dirty="0" err="1"/>
              <a:t>problematization</a:t>
            </a:r>
            <a:r>
              <a:rPr lang="pt-PT" sz="1800" dirty="0"/>
              <a:t>? (2011)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t-PT" sz="1800" b="1" dirty="0"/>
              <a:t>Autores</a:t>
            </a:r>
            <a:r>
              <a:rPr lang="pt-PT" sz="1800" dirty="0"/>
              <a:t> – </a:t>
            </a:r>
            <a:r>
              <a:rPr lang="pt-PT" sz="1800" dirty="0" err="1"/>
              <a:t>Jörgen</a:t>
            </a:r>
            <a:r>
              <a:rPr lang="pt-PT" sz="1800" dirty="0"/>
              <a:t> </a:t>
            </a:r>
            <a:r>
              <a:rPr lang="pt-PT" sz="1800" dirty="0" err="1"/>
              <a:t>Sandberg</a:t>
            </a:r>
            <a:r>
              <a:rPr lang="pt-PT" sz="1800" dirty="0"/>
              <a:t> e </a:t>
            </a:r>
            <a:r>
              <a:rPr lang="pt-PT" sz="1800" dirty="0" err="1"/>
              <a:t>Mats</a:t>
            </a:r>
            <a:r>
              <a:rPr lang="pt-PT" sz="1800" dirty="0"/>
              <a:t> </a:t>
            </a:r>
            <a:r>
              <a:rPr lang="pt-PT" sz="1800" dirty="0" err="1"/>
              <a:t>Alvesson</a:t>
            </a:r>
            <a:endParaRPr lang="pt-PT" sz="1800" dirty="0"/>
          </a:p>
          <a:p>
            <a:pPr marL="0" indent="0">
              <a:buClr>
                <a:srgbClr val="FF0000"/>
              </a:buClr>
              <a:buNone/>
            </a:pPr>
            <a:endParaRPr lang="pt-PT" sz="1800" b="1" dirty="0"/>
          </a:p>
          <a:p>
            <a:pPr marL="0" indent="0">
              <a:buClr>
                <a:srgbClr val="FF0000"/>
              </a:buClr>
              <a:buNone/>
            </a:pPr>
            <a:r>
              <a:rPr lang="pt-PT" sz="1800" b="1" dirty="0"/>
              <a:t>Resumo: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t-PT" sz="1800" dirty="0"/>
              <a:t>Estudo sobre a forma de construção de perguntas de investigação a partir da literatura existente, com base na análise de 52 artigos de estudos organizacionais.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t-PT" sz="1800" dirty="0"/>
              <a:t>O estudo identifica duas abordagens: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Encontrar limitações ou “lacunas” – </a:t>
            </a:r>
            <a:r>
              <a:rPr lang="pt-PT" i="1" dirty="0"/>
              <a:t>gap-</a:t>
            </a:r>
            <a:r>
              <a:rPr lang="pt-PT" i="1" dirty="0" err="1"/>
              <a:t>spotting</a:t>
            </a:r>
            <a:r>
              <a:rPr lang="pt-PT" dirty="0"/>
              <a:t>;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Outras formas de construção de perguntas de investigação – a problematização.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endParaRPr lang="pt-PT" dirty="0"/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pt-PT" sz="1800" b="1" dirty="0"/>
              <a:t>3  Questões que o estudo procura responder :</a:t>
            </a:r>
            <a:endParaRPr lang="pt-PT" sz="1800" dirty="0"/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u"/>
            </a:pPr>
            <a:r>
              <a:rPr lang="pt-PT" dirty="0"/>
              <a:t> Como os investigadores constroem as suas perguntas de investigação?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pt-PT" dirty="0"/>
              <a:t> Quais as formas de construir as perguntas que podem facilitar  o desenvolvimento de teorias mais interessantes e influentes?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"/>
            </a:pPr>
            <a:r>
              <a:rPr lang="pt-PT" dirty="0"/>
              <a:t> De que forma as normas sociais influenciam as perguntas de investigação? </a:t>
            </a:r>
            <a:endParaRPr lang="pt-PT" i="1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985AC0-53ED-8C26-2A2D-182BE7E1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35BA8-3506-FE3E-A242-D368B3EC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649" y="252142"/>
            <a:ext cx="1864086" cy="22601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01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Cloud with solid fill">
            <a:extLst>
              <a:ext uri="{FF2B5EF4-FFF2-40B4-BE49-F238E27FC236}">
                <a16:creationId xmlns:a16="http://schemas.microsoft.com/office/drawing/2014/main" id="{7AE90E35-C17D-66C7-E3A4-E30FE3C3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717" y="3933826"/>
            <a:ext cx="6313469" cy="3153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6DC37-EE26-BBB4-1DE6-46FAC558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0" y="1123837"/>
            <a:ext cx="2551815" cy="4601183"/>
          </a:xfrm>
        </p:spPr>
        <p:txBody>
          <a:bodyPr/>
          <a:lstStyle/>
          <a:p>
            <a:r>
              <a:rPr lang="pt-PT" dirty="0"/>
              <a:t>Como formular perguntas de investigação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1F8D-84BA-E0D4-AA76-522E50C1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326" y="496262"/>
            <a:ext cx="8938577" cy="2930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b="1" dirty="0"/>
              <a:t>Qual a importância das perguntas de investigação ? </a:t>
            </a:r>
          </a:p>
          <a:p>
            <a:pPr marL="563245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Abrir novas linhas de investigação</a:t>
            </a:r>
          </a:p>
          <a:p>
            <a:pPr marL="563245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Endereçar controvérsias</a:t>
            </a:r>
          </a:p>
          <a:p>
            <a:pPr marL="563245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Integração de diferentes abordagens</a:t>
            </a:r>
          </a:p>
          <a:p>
            <a:pPr marL="563245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Desafiar crenças </a:t>
            </a:r>
          </a:p>
          <a:p>
            <a:pPr marL="0" indent="0">
              <a:buClr>
                <a:srgbClr val="FF0000"/>
              </a:buClr>
              <a:buNone/>
            </a:pPr>
            <a:endParaRPr lang="pt-PT" dirty="0"/>
          </a:p>
        </p:txBody>
      </p:sp>
      <p:pic>
        <p:nvPicPr>
          <p:cNvPr id="4" name="Graphic 3" descr="Bullseye with solid fill">
            <a:extLst>
              <a:ext uri="{FF2B5EF4-FFF2-40B4-BE49-F238E27FC236}">
                <a16:creationId xmlns:a16="http://schemas.microsoft.com/office/drawing/2014/main" id="{72E1562C-56C0-5597-5FF9-4162247EA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0216" y="861787"/>
            <a:ext cx="2262795" cy="2325807"/>
          </a:xfrm>
          <a:prstGeom prst="rect">
            <a:avLst/>
          </a:prstGeom>
        </p:spPr>
      </p:pic>
      <p:sp>
        <p:nvSpPr>
          <p:cNvPr id="7" name="Arrow: Chevron 6">
            <a:extLst>
              <a:ext uri="{FF2B5EF4-FFF2-40B4-BE49-F238E27FC236}">
                <a16:creationId xmlns:a16="http://schemas.microsoft.com/office/drawing/2014/main" id="{F1E8BA74-D94C-065F-31AD-512B0FD0CD31}"/>
              </a:ext>
            </a:extLst>
          </p:cNvPr>
          <p:cNvSpPr/>
          <p:nvPr/>
        </p:nvSpPr>
        <p:spPr>
          <a:xfrm>
            <a:off x="7745306" y="1264210"/>
            <a:ext cx="441288" cy="1424788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C6A03-76C7-1D1E-0B85-9C8E30C14205}"/>
              </a:ext>
            </a:extLst>
          </p:cNvPr>
          <p:cNvSpPr txBox="1"/>
          <p:nvPr/>
        </p:nvSpPr>
        <p:spPr>
          <a:xfrm>
            <a:off x="8730915" y="1320929"/>
            <a:ext cx="19613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Calibri" panose="020F0502020204030204" pitchFamily="34" charset="0"/>
                <a:cs typeface="TimesNewRomanPSMT"/>
              </a:rPr>
              <a:t>Resultados interessantes e significativos para o campo de investigação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76F131-1FCC-99FD-F828-7D73AF0F089C}"/>
              </a:ext>
            </a:extLst>
          </p:cNvPr>
          <p:cNvSpPr txBox="1">
            <a:spLocks/>
          </p:cNvSpPr>
          <p:nvPr/>
        </p:nvSpPr>
        <p:spPr>
          <a:xfrm>
            <a:off x="2754331" y="2932997"/>
            <a:ext cx="890857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Como construir boas perguntas de investigação 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2D19-AD98-957B-F7A0-40872C70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CAF69-D496-49EF-3884-12E960CAD5BA}"/>
              </a:ext>
            </a:extLst>
          </p:cNvPr>
          <p:cNvSpPr txBox="1"/>
          <p:nvPr/>
        </p:nvSpPr>
        <p:spPr>
          <a:xfrm>
            <a:off x="2551814" y="3161238"/>
            <a:ext cx="875186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573088" marR="0" lvl="0" indent="-33972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arenR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Definir o tema </a:t>
            </a:r>
          </a:p>
          <a:p>
            <a:pPr marL="573088" marR="0" lvl="0" indent="-33972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arenR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Esclarecer o domínio da investigação - objetos a estudar</a:t>
            </a:r>
          </a:p>
          <a:p>
            <a:pPr marL="573088" marR="0" lvl="0" indent="-33972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arenR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Decidir o tipo de questões (descritivas, explicativas e prescritivas)</a:t>
            </a:r>
          </a:p>
          <a:p>
            <a:pPr marL="573088" marR="0" lvl="0" indent="-339725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arenR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Considerar questões contextuais (intervenientes, experiências, …)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B589E-72A9-3424-BD7A-4DD4FC4166C2}"/>
              </a:ext>
            </a:extLst>
          </p:cNvPr>
          <p:cNvSpPr txBox="1"/>
          <p:nvPr/>
        </p:nvSpPr>
        <p:spPr>
          <a:xfrm>
            <a:off x="6864733" y="6356350"/>
            <a:ext cx="26437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Adaptado de Ratan, Anand e Ratan (2019)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E8FD0-2B5E-04E0-B404-FEBBCBFCC631}"/>
              </a:ext>
            </a:extLst>
          </p:cNvPr>
          <p:cNvSpPr txBox="1"/>
          <p:nvPr/>
        </p:nvSpPr>
        <p:spPr>
          <a:xfrm>
            <a:off x="4629172" y="4875351"/>
            <a:ext cx="66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AB900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AB900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Exequível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     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D5393D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Interessante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D5393D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Nova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CAE781"/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Relevante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5AC3D8"/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Ética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CAE781"/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Publicável  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AB900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Gerível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5AC3D8"/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Apropriada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            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AB900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Sistemática</a:t>
            </a: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Black" panose="020B0604020202020204" pitchFamily="34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10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1C13AC-BD45-CB52-0917-B7D589321127}"/>
              </a:ext>
            </a:extLst>
          </p:cNvPr>
          <p:cNvSpPr txBox="1"/>
          <p:nvPr/>
        </p:nvSpPr>
        <p:spPr>
          <a:xfrm>
            <a:off x="2768080" y="716974"/>
            <a:ext cx="890346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NewRomanPSMT"/>
              </a:rPr>
              <a:t>Locke </a:t>
            </a:r>
            <a:r>
              <a:rPr lang="pt-PT" sz="2000" b="1" dirty="0">
                <a:solidFill>
                  <a:srgbClr val="FF0000"/>
                </a:solidFill>
                <a:ea typeface="Calibri" panose="020F0502020204030204" pitchFamily="34" charset="0"/>
                <a:cs typeface="TimesNewRomanPSMT"/>
              </a:rPr>
              <a:t>e</a:t>
            </a:r>
            <a:r>
              <a:rPr lang="pt-PT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NewRomanPSMT"/>
              </a:rPr>
              <a:t> Golden-</a:t>
            </a:r>
            <a:r>
              <a:rPr lang="pt-PT" sz="20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NewRomanPSMT"/>
              </a:rPr>
              <a:t>Biddle</a:t>
            </a:r>
            <a:r>
              <a:rPr lang="pt-PT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NewRomanPSMT"/>
              </a:rPr>
              <a:t> (1997) defendem a existência de 2 processos de construção de perguntas de investigação: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EB026C-C6D8-57D1-8F99-D7EA2FC746BC}"/>
              </a:ext>
            </a:extLst>
          </p:cNvPr>
          <p:cNvSpPr txBox="1">
            <a:spLocks/>
          </p:cNvSpPr>
          <p:nvPr/>
        </p:nvSpPr>
        <p:spPr>
          <a:xfrm>
            <a:off x="136496" y="1123837"/>
            <a:ext cx="2551814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/>
              <a:t>Estudo de referência</a:t>
            </a:r>
            <a:endParaRPr lang="pt-PT" spc="-16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BC8235-59FD-FFA6-C8A0-009A12B9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4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7ABF5-60CB-3140-0EFA-560777A3AD7D}"/>
              </a:ext>
            </a:extLst>
          </p:cNvPr>
          <p:cNvSpPr txBox="1"/>
          <p:nvPr/>
        </p:nvSpPr>
        <p:spPr>
          <a:xfrm>
            <a:off x="2918807" y="5687480"/>
            <a:ext cx="890346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</a:rPr>
              <a:t>Sandberg e Alvesson (2011)</a:t>
            </a:r>
            <a:r>
              <a:rPr lang="pt-PT" sz="2000" b="1" dirty="0">
                <a:solidFill>
                  <a:srgbClr val="FF0000"/>
                </a:solidFill>
              </a:rPr>
              <a:t> alargam o âmbito deste estudo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C25F3-6729-37DD-A121-C42DDF06674B}"/>
              </a:ext>
            </a:extLst>
          </p:cNvPr>
          <p:cNvSpPr txBox="1"/>
          <p:nvPr/>
        </p:nvSpPr>
        <p:spPr>
          <a:xfrm>
            <a:off x="2768080" y="1453329"/>
            <a:ext cx="8903460" cy="392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pt-PT" b="1" dirty="0">
                <a:solidFill>
                  <a:srgbClr val="FF0000"/>
                </a:solidFill>
                <a:ea typeface="Calibri" panose="020F0502020204030204" pitchFamily="34" charset="0"/>
              </a:rPr>
              <a:t>1) 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Estruturação da coerência intertextual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NewRomanPSMT"/>
              </a:rPr>
              <a:t>Ligação entre linhas de investigação baseada em 3 estratégias:</a:t>
            </a:r>
          </a:p>
          <a:p>
            <a:pPr lvl="2">
              <a:spcAft>
                <a:spcPts val="3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MT"/>
              </a:rPr>
              <a:t>Coerência sintetizada</a:t>
            </a:r>
          </a:p>
          <a:p>
            <a:pPr lvl="2">
              <a:spcAft>
                <a:spcPts val="300"/>
              </a:spcAft>
            </a:pP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MT"/>
              </a:rPr>
              <a:t>Coerência progressiva</a:t>
            </a:r>
          </a:p>
          <a:p>
            <a:pPr lvl="2">
              <a:spcAft>
                <a:spcPts val="300"/>
              </a:spcAft>
            </a:pP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MT"/>
              </a:rPr>
              <a:t>Não coerência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400" dirty="0">
              <a:solidFill>
                <a:schemeClr val="accent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NewRomanPSM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solidFill>
                  <a:srgbClr val="FF0000"/>
                </a:solidFill>
                <a:ea typeface="Calibri" panose="020F0502020204030204" pitchFamily="34" charset="0"/>
              </a:rPr>
              <a:t>2) </a:t>
            </a:r>
            <a:r>
              <a:rPr lang="pt-PT" b="1" dirty="0">
                <a:solidFill>
                  <a:srgbClr val="2B2E34"/>
                </a:solidFill>
                <a:ea typeface="Calibri" panose="020F0502020204030204" pitchFamily="34" charset="0"/>
              </a:rPr>
              <a:t>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Problematização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 limitações ou possíveis erros no contexto de investigação, abrindo oportunidades:</a:t>
            </a:r>
          </a:p>
          <a:p>
            <a:pPr lvl="2">
              <a:lnSpc>
                <a:spcPct val="107000"/>
              </a:lnSpc>
              <a:spcAft>
                <a:spcPts val="3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 que o campo de investigação está incompleto </a:t>
            </a:r>
          </a:p>
          <a:p>
            <a:pPr lvl="2">
              <a:lnSpc>
                <a:spcPct val="107000"/>
              </a:lnSpc>
              <a:spcAft>
                <a:spcPts val="3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 a literatura na área por ser inadequada / conter erros de alguma forma</a:t>
            </a:r>
          </a:p>
          <a:p>
            <a:pPr lvl="2">
              <a:lnSpc>
                <a:spcPct val="107000"/>
              </a:lnSpc>
              <a:spcAft>
                <a:spcPts val="300"/>
              </a:spcAft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Defende que é incomensurável</a:t>
            </a:r>
          </a:p>
        </p:txBody>
      </p:sp>
    </p:spTree>
    <p:extLst>
      <p:ext uri="{BB962C8B-B14F-4D97-AF65-F5344CB8AC3E}">
        <p14:creationId xmlns:p14="http://schemas.microsoft.com/office/powerpoint/2010/main" val="343096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EB56B-84CC-162C-0F2D-A5F36D17541D}"/>
              </a:ext>
            </a:extLst>
          </p:cNvPr>
          <p:cNvSpPr txBox="1"/>
          <p:nvPr/>
        </p:nvSpPr>
        <p:spPr>
          <a:xfrm>
            <a:off x="2746235" y="914200"/>
            <a:ext cx="8980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Revisão de 8 edições entre 2003 e 2005, escolhidas aleatoriamente e posterior seleção de 2 edições de cada um destes 4 jornais de referência da Europa e EUA : </a:t>
            </a:r>
          </a:p>
          <a:p>
            <a:pPr algn="just">
              <a:buClr>
                <a:srgbClr val="FF0000"/>
              </a:buClr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NewRomanPS-ItalicMT"/>
              </a:rPr>
              <a:t>		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-ItalicMT"/>
              </a:rPr>
              <a:t>Administrative Science Quarterly           Organization Studies</a:t>
            </a:r>
          </a:p>
          <a:p>
            <a:pPr algn="just">
              <a:buClr>
                <a:srgbClr val="FF0000"/>
              </a:buClr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NewRomanPS-ItalicMT"/>
              </a:rPr>
              <a:t>                  </a:t>
            </a: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-ItalicMT"/>
              </a:rPr>
              <a:t>Journal of Management Studies             Organization</a:t>
            </a:r>
          </a:p>
          <a:p>
            <a:pPr algn="just">
              <a:buClr>
                <a:srgbClr val="FF0000"/>
              </a:buClr>
            </a:pPr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NewRomanPS-ItalicMT"/>
              </a:rPr>
              <a:t> 				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e revisão detalhada de 52 artigos de vários autores e áreas de estudo.</a:t>
            </a:r>
          </a:p>
          <a:p>
            <a:pPr algn="just">
              <a:buClr>
                <a:srgbClr val="FF0000"/>
              </a:buClr>
            </a:pPr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Procura de </a:t>
            </a:r>
            <a:r>
              <a:rPr lang="pt-PT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justificações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apresentadas ou </a:t>
            </a:r>
            <a:r>
              <a:rPr lang="pt-PT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sinais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contribuíram para a construção das perguntas de investigação.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2D34A-6E39-001F-D7BB-158F5826C09F}"/>
              </a:ext>
            </a:extLst>
          </p:cNvPr>
          <p:cNvSpPr/>
          <p:nvPr/>
        </p:nvSpPr>
        <p:spPr>
          <a:xfrm>
            <a:off x="3101422" y="4188223"/>
            <a:ext cx="1853350" cy="1683241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2000" b="1" dirty="0">
                <a:solidFill>
                  <a:srgbClr val="FF0000"/>
                </a:solidFill>
              </a:rPr>
              <a:t>Principal conclusão </a:t>
            </a:r>
          </a:p>
          <a:p>
            <a:pPr algn="ctr"/>
            <a:r>
              <a:rPr lang="pt-PT" sz="2000" b="1" dirty="0">
                <a:solidFill>
                  <a:srgbClr val="FF0000"/>
                </a:solidFill>
              </a:rPr>
              <a:t>da análise: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16E3A-8A86-8362-EF15-6C4FD215BADD}"/>
              </a:ext>
            </a:extLst>
          </p:cNvPr>
          <p:cNvSpPr txBox="1"/>
          <p:nvPr/>
        </p:nvSpPr>
        <p:spPr>
          <a:xfrm>
            <a:off x="5530258" y="3980177"/>
            <a:ext cx="563993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grande maioria dos artigos constrói as suas perguntas de investigação com base na identificação de lacunas na literatura dá área  –  </a:t>
            </a:r>
            <a:r>
              <a:rPr lang="pt-PT" sz="2000" b="1" i="1" dirty="0">
                <a:solidFill>
                  <a:srgbClr val="FF0000"/>
                </a:solidFill>
              </a:rPr>
              <a:t>Gap-</a:t>
            </a:r>
            <a:r>
              <a:rPr lang="pt-PT" sz="2000" b="1" i="1" dirty="0" err="1">
                <a:solidFill>
                  <a:srgbClr val="FF0000"/>
                </a:solidFill>
              </a:rPr>
              <a:t>spotting</a:t>
            </a:r>
            <a:r>
              <a:rPr lang="pt-PT" sz="2000" b="1" i="1" dirty="0">
                <a:solidFill>
                  <a:srgbClr val="FF0000"/>
                </a:solidFill>
              </a:rPr>
              <a:t>.</a:t>
            </a:r>
            <a:endParaRPr lang="pt-PT" sz="2000" b="1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38AE3C-6A1A-0C95-46DE-0839F5383242}"/>
              </a:ext>
            </a:extLst>
          </p:cNvPr>
          <p:cNvSpPr txBox="1">
            <a:spLocks/>
          </p:cNvSpPr>
          <p:nvPr/>
        </p:nvSpPr>
        <p:spPr>
          <a:xfrm>
            <a:off x="155277" y="1123837"/>
            <a:ext cx="2370659" cy="4601183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3200" i="1" spc="-1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54DE6FB-6AFF-EA40-651D-113FD3E3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9" y="1123837"/>
            <a:ext cx="2551814" cy="4601183"/>
          </a:xfrm>
        </p:spPr>
        <p:txBody>
          <a:bodyPr/>
          <a:lstStyle/>
          <a:p>
            <a:r>
              <a:rPr lang="pt-PT" spc="-150" dirty="0"/>
              <a:t>Metodologia</a:t>
            </a:r>
            <a:r>
              <a:rPr lang="pt-PT" dirty="0"/>
              <a:t> e </a:t>
            </a:r>
            <a:br>
              <a:rPr lang="pt-PT" dirty="0"/>
            </a:br>
            <a:r>
              <a:rPr lang="pt-PT" dirty="0"/>
              <a:t>desenho </a:t>
            </a:r>
            <a:br>
              <a:rPr lang="pt-PT" dirty="0"/>
            </a:br>
            <a:r>
              <a:rPr lang="pt-PT" dirty="0"/>
              <a:t>da </a:t>
            </a:r>
            <a:r>
              <a:rPr lang="pt-PT" spc="-150" dirty="0"/>
              <a:t>investigação</a:t>
            </a:r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53588-2B13-524E-2A18-9996F795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5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5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d the Gap Logo PNG Vector (SVG) Free Download">
            <a:extLst>
              <a:ext uri="{FF2B5EF4-FFF2-40B4-BE49-F238E27FC236}">
                <a16:creationId xmlns:a16="http://schemas.microsoft.com/office/drawing/2014/main" id="{57A980DD-6622-E476-C95C-7D7FC6FF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65" y="553114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242EF-E52C-A60A-7AB1-88DC00ED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4827" y="2260043"/>
            <a:ext cx="3175381" cy="2312894"/>
          </a:xfrm>
        </p:spPr>
        <p:txBody>
          <a:bodyPr/>
          <a:lstStyle/>
          <a:p>
            <a:r>
              <a:rPr lang="pt-PT" i="1" dirty="0"/>
              <a:t>Gap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3055-0813-CB92-5FF1-087D52C4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65" y="842842"/>
            <a:ext cx="7263132" cy="3314262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pt-PT" b="1" dirty="0"/>
              <a:t>Conceito de </a:t>
            </a:r>
            <a:r>
              <a:rPr lang="pt-PT" b="1" i="1" dirty="0"/>
              <a:t>Gap-</a:t>
            </a:r>
            <a:r>
              <a:rPr lang="pt-PT" b="1" i="1" dirty="0" err="1"/>
              <a:t>spotting</a:t>
            </a:r>
            <a:r>
              <a:rPr lang="pt-PT" b="1" dirty="0"/>
              <a:t>…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Procura lacunas, omissões, falhas ou deficiências em artigos ou textos publicados.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dirty="0"/>
              <a:t>É a forma predominante na elaboração de perguntas de pesquisa.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endParaRPr lang="pt-PT" dirty="0"/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b="1" dirty="0"/>
              <a:t>Tipos de </a:t>
            </a:r>
            <a:r>
              <a:rPr lang="pt-PT" b="1" i="1" dirty="0"/>
              <a:t>Gap-spotting:</a:t>
            </a:r>
          </a:p>
          <a:p>
            <a:pPr marL="502920" lvl="1" indent="0">
              <a:buClr>
                <a:srgbClr val="FF0000"/>
              </a:buClr>
              <a:buNone/>
            </a:pPr>
            <a:endParaRPr lang="pt-PT" sz="2000" i="1" u="sng" dirty="0"/>
          </a:p>
          <a:p>
            <a:pPr lvl="1">
              <a:buClr>
                <a:srgbClr val="FF0000"/>
              </a:buClr>
            </a:pPr>
            <a:endParaRPr lang="pt-PT" sz="2000" i="1" u="sng" dirty="0"/>
          </a:p>
          <a:p>
            <a:pPr lvl="1">
              <a:buClr>
                <a:srgbClr val="FF0000"/>
              </a:buClr>
            </a:pPr>
            <a:endParaRPr lang="pt-PT" sz="2000" i="1" u="sng" dirty="0"/>
          </a:p>
          <a:p>
            <a:pPr lvl="1">
              <a:buClr>
                <a:srgbClr val="FF0000"/>
              </a:buClr>
            </a:pPr>
            <a:endParaRPr lang="pt-PT" sz="2000" i="1" u="sng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D352DD-CA3F-342F-63DF-CD3FC2F4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6</a:t>
            </a:fld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2" descr="Mind the Gap Logo PNG Vector (SVG) Free Download">
            <a:extLst>
              <a:ext uri="{FF2B5EF4-FFF2-40B4-BE49-F238E27FC236}">
                <a16:creationId xmlns:a16="http://schemas.microsoft.com/office/drawing/2014/main" id="{B5590FCE-1037-AC37-FE38-4EC553F5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17" y="2881419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220DAA-A5C2-4CE3-5F6A-F09CD119127B}"/>
              </a:ext>
            </a:extLst>
          </p:cNvPr>
          <p:cNvSpPr/>
          <p:nvPr/>
        </p:nvSpPr>
        <p:spPr>
          <a:xfrm>
            <a:off x="3228049" y="3387678"/>
            <a:ext cx="1775637" cy="274320"/>
          </a:xfrm>
          <a:prstGeom prst="rect">
            <a:avLst/>
          </a:prstGeom>
          <a:solidFill>
            <a:srgbClr val="0047A6"/>
          </a:solidFill>
          <a:ln>
            <a:solidFill>
              <a:srgbClr val="004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1600" b="1" dirty="0"/>
              <a:t>Confusion spotting</a:t>
            </a:r>
          </a:p>
        </p:txBody>
      </p:sp>
      <p:pic>
        <p:nvPicPr>
          <p:cNvPr id="9" name="Picture 2" descr="Mind the Gap Logo PNG Vector (SVG) Free Download">
            <a:extLst>
              <a:ext uri="{FF2B5EF4-FFF2-40B4-BE49-F238E27FC236}">
                <a16:creationId xmlns:a16="http://schemas.microsoft.com/office/drawing/2014/main" id="{60A7CE6A-0FE3-00EC-C7E9-641C8E22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4" y="2881419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C1BEB9-9594-EA30-020A-80C0E068AAE7}"/>
              </a:ext>
            </a:extLst>
          </p:cNvPr>
          <p:cNvSpPr/>
          <p:nvPr/>
        </p:nvSpPr>
        <p:spPr>
          <a:xfrm>
            <a:off x="5286606" y="3387678"/>
            <a:ext cx="1775637" cy="274320"/>
          </a:xfrm>
          <a:prstGeom prst="rect">
            <a:avLst/>
          </a:prstGeom>
          <a:solidFill>
            <a:srgbClr val="0047A6"/>
          </a:solidFill>
          <a:ln>
            <a:solidFill>
              <a:srgbClr val="004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1600" b="1" dirty="0"/>
              <a:t>Neglect spotting</a:t>
            </a:r>
          </a:p>
        </p:txBody>
      </p:sp>
      <p:pic>
        <p:nvPicPr>
          <p:cNvPr id="11" name="Picture 2" descr="Mind the Gap Logo PNG Vector (SVG) Free Download">
            <a:extLst>
              <a:ext uri="{FF2B5EF4-FFF2-40B4-BE49-F238E27FC236}">
                <a16:creationId xmlns:a16="http://schemas.microsoft.com/office/drawing/2014/main" id="{37A95A9B-F514-BE5D-B307-E94D4F08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86" y="2881419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8FB576-941C-3C1D-BDAD-5549F94C597B}"/>
              </a:ext>
            </a:extLst>
          </p:cNvPr>
          <p:cNvSpPr/>
          <p:nvPr/>
        </p:nvSpPr>
        <p:spPr>
          <a:xfrm>
            <a:off x="7347718" y="3387678"/>
            <a:ext cx="1775637" cy="274320"/>
          </a:xfrm>
          <a:prstGeom prst="rect">
            <a:avLst/>
          </a:prstGeom>
          <a:solidFill>
            <a:srgbClr val="0047A6"/>
          </a:solidFill>
          <a:ln>
            <a:solidFill>
              <a:srgbClr val="004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1600" b="1" dirty="0"/>
              <a:t>Applica</a:t>
            </a:r>
            <a:r>
              <a:rPr lang="pt-PT" sz="1600" b="1" spc="-150" dirty="0"/>
              <a:t>tion  </a:t>
            </a:r>
            <a:r>
              <a:rPr lang="pt-PT" sz="1600" b="1" dirty="0"/>
              <a:t>spotting</a:t>
            </a:r>
          </a:p>
        </p:txBody>
      </p:sp>
      <p:pic>
        <p:nvPicPr>
          <p:cNvPr id="13" name="Picture 2" descr="Mind the Gap Logo PNG Vector (SVG) Free Download">
            <a:extLst>
              <a:ext uri="{FF2B5EF4-FFF2-40B4-BE49-F238E27FC236}">
                <a16:creationId xmlns:a16="http://schemas.microsoft.com/office/drawing/2014/main" id="{2177BFDC-D34A-FC4F-A773-A3321A1C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99" y="2881419"/>
            <a:ext cx="157250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A602CF-2AD0-C460-5925-4BF85ED577DA}"/>
              </a:ext>
            </a:extLst>
          </p:cNvPr>
          <p:cNvSpPr/>
          <p:nvPr/>
        </p:nvSpPr>
        <p:spPr>
          <a:xfrm>
            <a:off x="9408831" y="3387678"/>
            <a:ext cx="1775637" cy="274320"/>
          </a:xfrm>
          <a:prstGeom prst="rect">
            <a:avLst/>
          </a:prstGeom>
          <a:solidFill>
            <a:srgbClr val="0047A6"/>
          </a:solidFill>
          <a:ln>
            <a:solidFill>
              <a:srgbClr val="004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sz="1600" b="1" dirty="0"/>
              <a:t>Combinations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FA3527-EC4F-BC94-3D66-2D1902734FCF}"/>
              </a:ext>
            </a:extLst>
          </p:cNvPr>
          <p:cNvSpPr txBox="1">
            <a:spLocks/>
          </p:cNvSpPr>
          <p:nvPr/>
        </p:nvSpPr>
        <p:spPr>
          <a:xfrm>
            <a:off x="2815365" y="4284917"/>
            <a:ext cx="8961666" cy="185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FF0000"/>
              </a:buClr>
              <a:buNone/>
            </a:pPr>
            <a:r>
              <a:rPr lang="pt-PT" b="1" dirty="0"/>
              <a:t>Paradigma:</a:t>
            </a:r>
            <a:r>
              <a:rPr lang="pt-PT" dirty="0"/>
              <a:t> Encontrar lacunas (</a:t>
            </a:r>
            <a:r>
              <a:rPr lang="pt-PT" i="1" dirty="0"/>
              <a:t>gap-</a:t>
            </a:r>
            <a:r>
              <a:rPr lang="pt-PT" i="1" dirty="0" err="1"/>
              <a:t>spotting</a:t>
            </a:r>
            <a:r>
              <a:rPr lang="pt-PT" i="1" dirty="0"/>
              <a:t>) vs. </a:t>
            </a:r>
            <a:r>
              <a:rPr lang="pt-PT" dirty="0"/>
              <a:t>Desafiar pressupostos…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2000" dirty="0"/>
              <a:t>Dúvida se facilita o desenvolvimento de teorias interessantes e influentes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2000" dirty="0"/>
              <a:t>Uma abordagem interessante é aquela que desafia suposições ou premissas  e se distingue de algo que é comum, não deixando de estar coerente</a:t>
            </a:r>
          </a:p>
          <a:p>
            <a:pPr marL="502920" lvl="1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pt-PT" sz="2000" dirty="0"/>
              <a:t>Desafiar pressupostos e assumir posições mais críticas pode gerar conflitos </a:t>
            </a:r>
          </a:p>
        </p:txBody>
      </p:sp>
    </p:spTree>
    <p:extLst>
      <p:ext uri="{BB962C8B-B14F-4D97-AF65-F5344CB8AC3E}">
        <p14:creationId xmlns:p14="http://schemas.microsoft.com/office/powerpoint/2010/main" val="15908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42EF-E52C-A60A-7AB1-88DC00ED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13439" y="2161431"/>
            <a:ext cx="3372604" cy="2312894"/>
          </a:xfrm>
        </p:spPr>
        <p:txBody>
          <a:bodyPr/>
          <a:lstStyle/>
          <a:p>
            <a:pPr algn="ctr"/>
            <a:r>
              <a:rPr lang="pt-PT" i="1" dirty="0" err="1"/>
              <a:t>Problematization</a:t>
            </a:r>
            <a:br>
              <a:rPr lang="pt-PT" i="1" dirty="0"/>
            </a:br>
            <a:r>
              <a:rPr lang="pt-PT" sz="2400" i="1" dirty="0" err="1"/>
              <a:t>Beyond</a:t>
            </a:r>
            <a:r>
              <a:rPr lang="pt-PT" sz="2400" i="1" dirty="0"/>
              <a:t>  gap-spotting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44CD49-518F-68DD-3E7C-27572017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anchor="b"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7</a:t>
            </a:fld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92070-61A9-2FF7-BE32-EB5CFE69D5FB}"/>
              </a:ext>
            </a:extLst>
          </p:cNvPr>
          <p:cNvGrpSpPr/>
          <p:nvPr/>
        </p:nvGrpSpPr>
        <p:grpSpPr>
          <a:xfrm>
            <a:off x="6894804" y="3800817"/>
            <a:ext cx="2061910" cy="1620923"/>
            <a:chOff x="6255825" y="3800817"/>
            <a:chExt cx="2061910" cy="1620923"/>
          </a:xfrm>
        </p:grpSpPr>
        <p:pic>
          <p:nvPicPr>
            <p:cNvPr id="2050" name="Picture 2" descr="Light Bulb Icon Lightbulb Energy Symbol Electric Power Vector Illustration  Isolated On White Background Black And White Design Stock Illustration -  Download Image Now - iStock">
              <a:extLst>
                <a:ext uri="{FF2B5EF4-FFF2-40B4-BE49-F238E27FC236}">
                  <a16:creationId xmlns:a16="http://schemas.microsoft.com/office/drawing/2014/main" id="{F683C5F0-0CAF-3CBE-5996-B21050CB2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90" y="3800817"/>
              <a:ext cx="1620923" cy="16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27AEF1-17A1-EF6F-73F5-98C3305CA467}"/>
                </a:ext>
              </a:extLst>
            </p:cNvPr>
            <p:cNvSpPr txBox="1"/>
            <p:nvPr/>
          </p:nvSpPr>
          <p:spPr>
            <a:xfrm>
              <a:off x="6255825" y="4357850"/>
              <a:ext cx="2061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Quasi</a:t>
              </a:r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  <a:p>
              <a:pPr algn="ctr"/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Problematização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145E3A-7B41-2708-BBF0-58B7B1EF96E9}"/>
              </a:ext>
            </a:extLst>
          </p:cNvPr>
          <p:cNvGrpSpPr/>
          <p:nvPr/>
        </p:nvGrpSpPr>
        <p:grpSpPr>
          <a:xfrm>
            <a:off x="4988887" y="3800817"/>
            <a:ext cx="1775470" cy="1620923"/>
            <a:chOff x="6399045" y="3800817"/>
            <a:chExt cx="1775470" cy="1620923"/>
          </a:xfrm>
        </p:grpSpPr>
        <p:pic>
          <p:nvPicPr>
            <p:cNvPr id="12" name="Picture 2" descr="Light Bulb Icon Lightbulb Energy Symbol Electric Power Vector Illustration  Isolated On White Background Black And White Design Stock Illustration -  Download Image Now - iStock">
              <a:extLst>
                <a:ext uri="{FF2B5EF4-FFF2-40B4-BE49-F238E27FC236}">
                  <a16:creationId xmlns:a16="http://schemas.microsoft.com/office/drawing/2014/main" id="{E4800165-8CAE-846D-B5D1-A83E6B20C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90" y="3800817"/>
              <a:ext cx="1620923" cy="16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AAFFDC-57DD-57E5-5B3E-36863027FD2D}"/>
                </a:ext>
              </a:extLst>
            </p:cNvPr>
            <p:cNvSpPr txBox="1"/>
            <p:nvPr/>
          </p:nvSpPr>
          <p:spPr>
            <a:xfrm>
              <a:off x="6399045" y="4357850"/>
              <a:ext cx="1775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Ideia</a:t>
              </a:r>
            </a:p>
            <a:p>
              <a:pPr algn="ctr"/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783531-3FE4-8460-D459-A6BF1A1555EA}"/>
              </a:ext>
            </a:extLst>
          </p:cNvPr>
          <p:cNvGrpSpPr/>
          <p:nvPr/>
        </p:nvGrpSpPr>
        <p:grpSpPr>
          <a:xfrm>
            <a:off x="2970169" y="3800817"/>
            <a:ext cx="1775470" cy="1620923"/>
            <a:chOff x="6399045" y="3800817"/>
            <a:chExt cx="1775470" cy="1620923"/>
          </a:xfrm>
        </p:grpSpPr>
        <p:pic>
          <p:nvPicPr>
            <p:cNvPr id="15" name="Picture 2" descr="Light Bulb Icon Lightbulb Energy Symbol Electric Power Vector Illustration  Isolated On White Background Black And White Design Stock Illustration -  Download Image Now - iStock">
              <a:extLst>
                <a:ext uri="{FF2B5EF4-FFF2-40B4-BE49-F238E27FC236}">
                  <a16:creationId xmlns:a16="http://schemas.microsoft.com/office/drawing/2014/main" id="{DA9ADDF0-FB1F-E64A-4FF3-E7259883E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90" y="3800817"/>
              <a:ext cx="1620923" cy="16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72EFB3-F899-F616-1FE5-959AF4288F9D}"/>
                </a:ext>
              </a:extLst>
            </p:cNvPr>
            <p:cNvSpPr txBox="1"/>
            <p:nvPr/>
          </p:nvSpPr>
          <p:spPr>
            <a:xfrm>
              <a:off x="6399045" y="4357850"/>
              <a:ext cx="17754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Confrontação</a:t>
              </a:r>
            </a:p>
            <a:p>
              <a:pPr algn="ctr"/>
              <a:r>
                <a:rPr lang="pt-PT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Crítica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816CE5-BCE2-8BA9-28AC-0DEAC6285F10}"/>
              </a:ext>
            </a:extLst>
          </p:cNvPr>
          <p:cNvGrpSpPr/>
          <p:nvPr/>
        </p:nvGrpSpPr>
        <p:grpSpPr>
          <a:xfrm>
            <a:off x="8715144" y="3157873"/>
            <a:ext cx="2896560" cy="2306400"/>
            <a:chOff x="6255825" y="3800817"/>
            <a:chExt cx="2061910" cy="1620923"/>
          </a:xfrm>
        </p:grpSpPr>
        <p:pic>
          <p:nvPicPr>
            <p:cNvPr id="19" name="Picture 2" descr="Light Bulb Icon Lightbulb Energy Symbol Electric Power Vector Illustration  Isolated On White Background Black And White Design Stock Illustration -  Download Image Now - iStock">
              <a:extLst>
                <a:ext uri="{FF2B5EF4-FFF2-40B4-BE49-F238E27FC236}">
                  <a16:creationId xmlns:a16="http://schemas.microsoft.com/office/drawing/2014/main" id="{8F1BE906-6737-B46A-997C-87239275B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90" y="3800817"/>
              <a:ext cx="1620923" cy="162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EBAD78-EB67-3D28-61E5-D9F71A3BF3DC}"/>
                </a:ext>
              </a:extLst>
            </p:cNvPr>
            <p:cNvSpPr txBox="1"/>
            <p:nvPr/>
          </p:nvSpPr>
          <p:spPr>
            <a:xfrm>
              <a:off x="6255825" y="4432281"/>
              <a:ext cx="2061910" cy="32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Problematização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13055-0813-CB92-5FF1-087D52C4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852" y="757558"/>
            <a:ext cx="9031642" cy="512064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pt-PT" b="1" dirty="0"/>
              <a:t>Como ir além de </a:t>
            </a:r>
            <a:r>
              <a:rPr lang="pt-PT" b="1" i="1" dirty="0"/>
              <a:t>gap-spotting </a:t>
            </a:r>
            <a:r>
              <a:rPr lang="pt-PT" b="1" dirty="0"/>
              <a:t>?</a:t>
            </a:r>
          </a:p>
          <a:p>
            <a:pPr marL="502920" lvl="1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pt-PT" dirty="0"/>
              <a:t>Outras formas de definir perguntas de investigação passam por questionar os pressupostos e assunções dos artigos ou textos em discussão.</a:t>
            </a:r>
          </a:p>
          <a:p>
            <a:pPr marL="502920" lvl="1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pt-PT" dirty="0"/>
              <a:t>Desafiar premissas dadas como certas e tentar pensar diferente (do que já é sabido e explicado na literatura), deixando de parte uma linha de raciocínio institucionalizada.</a:t>
            </a:r>
          </a:p>
          <a:p>
            <a:pPr marL="502920" lvl="1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pt-PT" dirty="0"/>
              <a:t>Criar oportunidade para gerar novas teorias e ideias disruptivas.</a:t>
            </a:r>
          </a:p>
          <a:p>
            <a:pPr marL="502920" lvl="1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pt-PT" dirty="0"/>
          </a:p>
          <a:p>
            <a:pPr marL="0" indent="0">
              <a:buClr>
                <a:srgbClr val="FF0000"/>
              </a:buClr>
              <a:buNone/>
            </a:pPr>
            <a:r>
              <a:rPr lang="pt-PT" dirty="0"/>
              <a:t>Abordagens mais disruptivas e críticas:</a:t>
            </a:r>
          </a:p>
          <a:p>
            <a:pPr lvl="1">
              <a:buClr>
                <a:srgbClr val="FF0000"/>
              </a:buClr>
            </a:pPr>
            <a:endParaRPr lang="pt-PT" i="1" dirty="0"/>
          </a:p>
          <a:p>
            <a:pPr lvl="1">
              <a:buClr>
                <a:srgbClr val="FF0000"/>
              </a:buClr>
            </a:pPr>
            <a:endParaRPr lang="pt-PT" i="1" dirty="0"/>
          </a:p>
          <a:p>
            <a:pPr lvl="1">
              <a:buClr>
                <a:srgbClr val="FF0000"/>
              </a:buClr>
            </a:pPr>
            <a:endParaRPr lang="pt-PT" i="1" dirty="0"/>
          </a:p>
          <a:p>
            <a:pPr lvl="1">
              <a:buClr>
                <a:srgbClr val="FF0000"/>
              </a:buClr>
            </a:pPr>
            <a:endParaRPr lang="pt-PT" i="1" dirty="0"/>
          </a:p>
          <a:p>
            <a:pPr marL="0" indent="0">
              <a:buClr>
                <a:srgbClr val="FF0000"/>
              </a:buClr>
              <a:buNone/>
            </a:pPr>
            <a:endParaRPr lang="pt-PT" dirty="0"/>
          </a:p>
          <a:p>
            <a:pPr>
              <a:buClr>
                <a:srgbClr val="FF0000"/>
              </a:buClr>
            </a:pPr>
            <a:endParaRPr lang="pt-P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6CD836-407C-C796-2EB5-B8CC3A3B48B5}"/>
              </a:ext>
            </a:extLst>
          </p:cNvPr>
          <p:cNvSpPr txBox="1">
            <a:spLocks/>
          </p:cNvSpPr>
          <p:nvPr/>
        </p:nvSpPr>
        <p:spPr>
          <a:xfrm>
            <a:off x="2815365" y="5717443"/>
            <a:ext cx="8928616" cy="36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pt-PT" b="1" i="1" dirty="0" err="1"/>
              <a:t>Problematization</a:t>
            </a:r>
            <a:r>
              <a:rPr lang="pt-PT" dirty="0"/>
              <a:t>… principal via alternativa para gerar perguntas de investigação.</a:t>
            </a:r>
          </a:p>
        </p:txBody>
      </p:sp>
    </p:spTree>
    <p:extLst>
      <p:ext uri="{BB962C8B-B14F-4D97-AF65-F5344CB8AC3E}">
        <p14:creationId xmlns:p14="http://schemas.microsoft.com/office/powerpoint/2010/main" val="501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F179-F147-DBC4-9B1A-4325D247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pt-PT" dirty="0"/>
              <a:t>Normas sociais do uso de </a:t>
            </a:r>
            <a:br>
              <a:rPr lang="pt-PT" dirty="0"/>
            </a:br>
            <a:r>
              <a:rPr lang="pt-PT" sz="3200" i="1" dirty="0"/>
              <a:t>Gap-</a:t>
            </a:r>
            <a:r>
              <a:rPr lang="pt-PT" sz="3200" i="1" dirty="0" err="1"/>
              <a:t>spotting</a:t>
            </a:r>
            <a:endParaRPr lang="pt-PT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FBA-A81B-D440-69FD-D2F3FF4D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65" y="864108"/>
            <a:ext cx="8816654" cy="51206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rgbClr val="FF0000"/>
              </a:buClr>
              <a:buNone/>
            </a:pPr>
            <a:r>
              <a:rPr lang="pt-PT" sz="2200" b="1" dirty="0"/>
              <a:t>Normas sociais </a:t>
            </a:r>
            <a:r>
              <a:rPr lang="pt-PT" sz="2200" dirty="0"/>
              <a:t>e razões que justificam o uso de </a:t>
            </a:r>
            <a:r>
              <a:rPr lang="pt-PT" sz="2200" i="1" dirty="0"/>
              <a:t>Gap-spotting </a:t>
            </a:r>
            <a:r>
              <a:rPr lang="pt-PT" sz="2200" dirty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Facilidade de </a:t>
            </a:r>
            <a:r>
              <a:rPr lang="pt-PT" sz="2200" i="1" dirty="0"/>
              <a:t>gap-</a:t>
            </a:r>
            <a:r>
              <a:rPr lang="pt-PT" sz="2200" i="1" dirty="0" err="1"/>
              <a:t>spotting</a:t>
            </a:r>
            <a:endParaRPr lang="pt-PT" sz="2200" i="1" dirty="0"/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Segurança e conforto </a:t>
            </a:r>
            <a:r>
              <a:rPr lang="pt-PT" sz="2200" i="1" dirty="0"/>
              <a:t>gap-</a:t>
            </a:r>
            <a:r>
              <a:rPr lang="pt-PT" sz="2200" i="1" dirty="0" err="1"/>
              <a:t>spotting</a:t>
            </a:r>
            <a:endParaRPr lang="pt-PT" sz="2200" dirty="0"/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Tradição aponta à acumulação de conhecimento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Academia consiste numa economia de acreditações/crédito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Instituições de pesquisa e inovação encorajam o </a:t>
            </a:r>
            <a:r>
              <a:rPr lang="pt-PT" sz="2200" i="1" dirty="0"/>
              <a:t>gap-</a:t>
            </a:r>
            <a:r>
              <a:rPr lang="pt-PT" sz="2200" i="1" dirty="0" err="1"/>
              <a:t>spotting</a:t>
            </a:r>
            <a:endParaRPr lang="pt-PT" sz="2200" dirty="0"/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 Revistas e publicações contemporâneas encorajam o </a:t>
            </a:r>
            <a:r>
              <a:rPr lang="pt-PT" sz="2200" i="1" dirty="0"/>
              <a:t>gap-</a:t>
            </a:r>
            <a:r>
              <a:rPr lang="pt-PT" sz="2200" i="1" dirty="0" err="1"/>
              <a:t>spotting</a:t>
            </a:r>
            <a:endParaRPr lang="pt-PT" sz="2200" dirty="0"/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 Faz sentido usar </a:t>
            </a:r>
            <a:r>
              <a:rPr lang="pt-PT" sz="2200" i="1" dirty="0"/>
              <a:t>gap-</a:t>
            </a:r>
            <a:r>
              <a:rPr lang="pt-PT" sz="2200" i="1" dirty="0" err="1"/>
              <a:t>spotting</a:t>
            </a:r>
            <a:r>
              <a:rPr lang="pt-PT" sz="2200" dirty="0"/>
              <a:t>, na generalidade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pt-PT" sz="2200" dirty="0"/>
              <a:t>Dificuldade na aplicação da alternativa - </a:t>
            </a:r>
            <a:r>
              <a:rPr lang="pt-PT" sz="2200" i="1" dirty="0" err="1"/>
              <a:t>problematization</a:t>
            </a:r>
            <a:r>
              <a:rPr lang="pt-PT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None/>
            </a:pPr>
            <a:r>
              <a:rPr lang="pt-PT" b="1" i="1" dirty="0"/>
              <a:t>Gap-spotting habitus</a:t>
            </a:r>
            <a:r>
              <a:rPr lang="pt-PT" b="1" i="1" baseline="30000" dirty="0"/>
              <a:t>(1)</a:t>
            </a:r>
            <a:r>
              <a:rPr lang="pt-PT" dirty="0"/>
              <a:t>… </a:t>
            </a:r>
            <a:r>
              <a:rPr lang="pt-PT" sz="1900" dirty="0"/>
              <a:t>a repetição e hábito desta abordagem dá-lhe um certo estatuto.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985AC0-53ED-8C26-2A2D-182BE7E1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8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AC2E3-244A-2AFE-D781-66DEA41DD4C3}"/>
              </a:ext>
            </a:extLst>
          </p:cNvPr>
          <p:cNvSpPr txBox="1"/>
          <p:nvPr/>
        </p:nvSpPr>
        <p:spPr>
          <a:xfrm>
            <a:off x="8916236" y="6492875"/>
            <a:ext cx="3275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00" b="0" i="0">
                <a:effectLst/>
              </a:defRPr>
            </a:lvl1pPr>
          </a:lstStyle>
          <a:p>
            <a:r>
              <a:rPr lang="pt-PT" dirty="0"/>
              <a:t>(1) </a:t>
            </a:r>
            <a:r>
              <a:rPr lang="en-US" dirty="0"/>
              <a:t>Bourdieu (2004)</a:t>
            </a:r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AA021-FE34-CE1F-805F-13D7DDDBD224}"/>
              </a:ext>
            </a:extLst>
          </p:cNvPr>
          <p:cNvSpPr txBox="1"/>
          <p:nvPr/>
        </p:nvSpPr>
        <p:spPr>
          <a:xfrm>
            <a:off x="9728791" y="324153"/>
            <a:ext cx="1807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804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F179-F147-DBC4-9B1A-4325D247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28FBA-A81B-D440-69FD-D2F3FF4D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65" y="864108"/>
            <a:ext cx="879538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Objetivo pretendido:</a:t>
            </a:r>
          </a:p>
          <a:p>
            <a:pPr marL="502920" lvl="1" indent="0">
              <a:buClr>
                <a:srgbClr val="FF0000"/>
              </a:buClr>
              <a:buNone/>
            </a:pPr>
            <a:r>
              <a:rPr lang="pt-PT" sz="1900" dirty="0"/>
              <a:t>Investigar formas de elaborar perguntas de investigação relevantes.</a:t>
            </a:r>
          </a:p>
          <a:p>
            <a:pPr marL="502920" lvl="1" indent="0">
              <a:buClr>
                <a:srgbClr val="FF0000"/>
              </a:buClr>
              <a:buNone/>
            </a:pPr>
            <a:r>
              <a:rPr lang="pt-PT" sz="1900" dirty="0"/>
              <a:t>Entender a eficácia dessas perguntas para promoverem novas ideias e teorias.</a:t>
            </a:r>
          </a:p>
          <a:p>
            <a:pPr>
              <a:buClr>
                <a:srgbClr val="FF0000"/>
              </a:buClr>
            </a:pPr>
            <a:endParaRPr lang="pt-PT" sz="1900" dirty="0"/>
          </a:p>
          <a:p>
            <a:pPr marL="0" indent="0">
              <a:buClr>
                <a:srgbClr val="FF0000"/>
              </a:buClr>
              <a:buNone/>
            </a:pPr>
            <a:r>
              <a:rPr lang="pt-PT" b="1" dirty="0"/>
              <a:t>4 Contribuições claras deste estudo :</a:t>
            </a:r>
            <a:endParaRPr lang="pt-PT" dirty="0"/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u"/>
            </a:pPr>
            <a:r>
              <a:rPr lang="pt-PT" sz="2000" dirty="0"/>
              <a:t> </a:t>
            </a:r>
            <a:r>
              <a:rPr lang="pt-PT" sz="1900" dirty="0"/>
              <a:t> Domínio de </a:t>
            </a:r>
            <a:r>
              <a:rPr lang="pt-PT" sz="1900" i="1" dirty="0"/>
              <a:t>gap-</a:t>
            </a:r>
            <a:r>
              <a:rPr lang="pt-PT" sz="1900" i="1" dirty="0" err="1"/>
              <a:t>spotting</a:t>
            </a:r>
            <a:r>
              <a:rPr lang="pt-PT" sz="1900" dirty="0"/>
              <a:t> com método de elaborar perguntas de investigação.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pt-PT" sz="1900" dirty="0"/>
              <a:t>  Dificuldade em desafiar os pressupostos e assunções.</a:t>
            </a:r>
          </a:p>
          <a:p>
            <a:pPr lvl="1">
              <a:spcBef>
                <a:spcPts val="1200"/>
              </a:spcBef>
              <a:buClr>
                <a:srgbClr val="FF0000"/>
              </a:buClr>
              <a:buFont typeface="Wingdings 2" panose="05020102010507070707" pitchFamily="18" charset="2"/>
              <a:buChar char=""/>
            </a:pPr>
            <a:r>
              <a:rPr lang="pt-PT" sz="1900" dirty="0"/>
              <a:t>  Diferentes investigadores (com visões convencionais e contrárias) convergem na forma como elaboram perguntas sobre pesquisas.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"/>
            </a:pPr>
            <a:r>
              <a:rPr lang="pt-PT" sz="1900" dirty="0"/>
              <a:t>  Como ir para além de </a:t>
            </a:r>
            <a:r>
              <a:rPr lang="pt-PT" sz="1900" i="1" dirty="0"/>
              <a:t>gap-</a:t>
            </a:r>
            <a:r>
              <a:rPr lang="pt-PT" sz="1900" i="1" dirty="0" err="1"/>
              <a:t>spotting</a:t>
            </a:r>
            <a:r>
              <a:rPr lang="pt-PT" sz="1900" dirty="0"/>
              <a:t>: a problematização.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 2" panose="05020102010507070707" pitchFamily="18" charset="2"/>
              <a:buChar char=""/>
            </a:pPr>
            <a:endParaRPr lang="pt-PT" sz="1900" dirty="0"/>
          </a:p>
          <a:p>
            <a:pPr marL="0" indent="0">
              <a:buClr>
                <a:srgbClr val="FF0000"/>
              </a:buClr>
              <a:buNone/>
            </a:pPr>
            <a:r>
              <a:rPr lang="pt-PT" sz="1900" i="1" dirty="0"/>
              <a:t>Gap-</a:t>
            </a:r>
            <a:r>
              <a:rPr lang="pt-PT" sz="1900" i="1" dirty="0" err="1"/>
              <a:t>spotting</a:t>
            </a:r>
            <a:r>
              <a:rPr lang="pt-PT" sz="1900" dirty="0"/>
              <a:t> segue uma linha de pensamento e consiste numa abordagem mais positiva, enquanto </a:t>
            </a:r>
            <a:r>
              <a:rPr lang="pt-PT" sz="1900" i="1" dirty="0" err="1"/>
              <a:t>Problematization</a:t>
            </a:r>
            <a:r>
              <a:rPr lang="pt-PT" sz="1900" dirty="0"/>
              <a:t> questiona com ceticismo a ideia do texto.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89A64-7F04-85A2-D726-5371E07A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z="2400" dirty="0">
                <a:solidFill>
                  <a:srgbClr val="FF0000"/>
                </a:solidFill>
              </a:rPr>
              <a:pPr/>
              <a:t>9</a:t>
            </a:fld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056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0</TotalTime>
  <Words>1454</Words>
  <Application>Microsoft Office PowerPoint</Application>
  <PresentationFormat>Widescreen</PresentationFormat>
  <Paragraphs>205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 Black</vt:lpstr>
      <vt:lpstr>Arial</vt:lpstr>
      <vt:lpstr>Calibri</vt:lpstr>
      <vt:lpstr>Calibri Light</vt:lpstr>
      <vt:lpstr>Corbel</vt:lpstr>
      <vt:lpstr>GillSans-Bold</vt:lpstr>
      <vt:lpstr>Wingdings 2</vt:lpstr>
      <vt:lpstr>Frame</vt:lpstr>
      <vt:lpstr>Office Theme</vt:lpstr>
      <vt:lpstr>PowerPoint Presentation</vt:lpstr>
      <vt:lpstr>Sumário</vt:lpstr>
      <vt:lpstr>Como formular perguntas de investigação</vt:lpstr>
      <vt:lpstr>PowerPoint Presentation</vt:lpstr>
      <vt:lpstr>Metodologia e  desenho  da investigação</vt:lpstr>
      <vt:lpstr>Gap - Spotting</vt:lpstr>
      <vt:lpstr>Problematization Beyond  gap-spotting</vt:lpstr>
      <vt:lpstr>Normas sociais do uso de  Gap-spotting</vt:lpstr>
      <vt:lpstr>Conclusão</vt:lpstr>
      <vt:lpstr>Take-aways</vt:lpstr>
      <vt:lpstr>Appendix</vt:lpstr>
      <vt:lpstr>Autores</vt:lpstr>
      <vt:lpstr>Tipos   de  Gap - Spotting</vt:lpstr>
      <vt:lpstr>Bibliografia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de Investigação Análise de um</dc:title>
  <dc:creator>Vasco Lobo</dc:creator>
  <cp:lastModifiedBy>CARLA CURADO</cp:lastModifiedBy>
  <cp:revision>9</cp:revision>
  <dcterms:created xsi:type="dcterms:W3CDTF">2023-09-22T15:44:56Z</dcterms:created>
  <dcterms:modified xsi:type="dcterms:W3CDTF">2023-10-16T23:49:03Z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2023-10-12T20:59:37Z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51909581-fe15-412a-b93e-5048b6cf0d5e</vt:lpwstr>
  </property>
  <property fmtid="{D5CDD505-2E9C-101B-9397-08002B2CF9AE}" pid="8" name="MSIP_Label_0359f705-2ba0-454b-9cfc-6ce5bcaac040_ContentBits">
    <vt:lpwstr>2</vt:lpwstr>
  </property>
</Properties>
</file>